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2" r:id="rId1"/>
  </p:sldMasterIdLst>
  <p:sldIdLst>
    <p:sldId id="257" r:id="rId2"/>
    <p:sldId id="258" r:id="rId3"/>
    <p:sldId id="259" r:id="rId4"/>
    <p:sldId id="261" r:id="rId5"/>
    <p:sldId id="262" r:id="rId6"/>
    <p:sldId id="263" r:id="rId7"/>
    <p:sldId id="265" r:id="rId8"/>
    <p:sldId id="266" r:id="rId9"/>
    <p:sldId id="267" r:id="rId10"/>
    <p:sldId id="269" r:id="rId11"/>
    <p:sldId id="268" r:id="rId12"/>
    <p:sldId id="270" r:id="rId13"/>
    <p:sldId id="272" r:id="rId14"/>
    <p:sldId id="271" r:id="rId15"/>
    <p:sldId id="276" r:id="rId16"/>
    <p:sldId id="274"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D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5" d="100"/>
          <a:sy n="115" d="100"/>
        </p:scale>
        <p:origin x="3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9462EF3-3C4F-43EE-ACEE-D4B806740EA3}" type="datetimeFigureOut">
              <a:rPr lang="en-US" smtClean="0"/>
              <a:pPr/>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8721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90786BE5-D2A3-4BF0-8B30-D7403E61B3DC}"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122252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90786BE5-D2A3-4BF0-8B30-D7403E61B3DC}"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63038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90786BE5-D2A3-4BF0-8B30-D7403E61B3DC}"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146615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90786BE5-D2A3-4BF0-8B30-D7403E61B3DC}"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19865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90786BE5-D2A3-4BF0-8B30-D7403E61B3DC}"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011392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1735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0786BE5-D2A3-4BF0-8B30-D7403E61B3DC}"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581247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3282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09472EB-AC54-4713-BFC2-BEB621108C63}"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0139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2765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0233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5849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smtClean="0"/>
              <a:t>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8397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16ED06B6-C816-4861-964D-15A98395707D}"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0992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0B1A8AB-EA7C-4B1B-9D73-E2551851FABE}"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9489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786BE5-D2A3-4BF0-8B30-D7403E61B3DC}" type="datetimeFigureOut">
              <a:rPr lang="en-US" smtClean="0"/>
              <a:t>1/8/2025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6856434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6434" y="615820"/>
            <a:ext cx="7296145" cy="1434361"/>
          </a:xfrm>
        </p:spPr>
        <p:txBody>
          <a:bodyPr>
            <a:normAutofit fontScale="90000"/>
          </a:bodyPr>
          <a:lstStyle/>
          <a:p>
            <a:r>
              <a:rPr lang="it-IT" sz="2700" b="1" dirty="0" smtClean="0">
                <a:solidFill>
                  <a:srgbClr val="00B050"/>
                </a:solidFill>
                <a:latin typeface="Arial" panose="020B0604020202020204" pitchFamily="34" charset="0"/>
                <a:cs typeface="Arial" panose="020B0604020202020204" pitchFamily="34" charset="0"/>
              </a:rPr>
              <a:t>Introduzione del «menù g</a:t>
            </a:r>
            <a:r>
              <a:rPr lang="it-IT" sz="2700" dirty="0" smtClean="0">
                <a:solidFill>
                  <a:srgbClr val="00B050"/>
                </a:solidFill>
                <a:latin typeface="Arial" panose="020B0604020202020204" pitchFamily="34" charset="0"/>
                <a:cs typeface="Arial" panose="020B0604020202020204" pitchFamily="34" charset="0"/>
              </a:rPr>
              <a:t>r</a:t>
            </a:r>
            <a:r>
              <a:rPr lang="it-IT" sz="2700" b="1" dirty="0" smtClean="0">
                <a:solidFill>
                  <a:srgbClr val="00B050"/>
                </a:solidFill>
                <a:latin typeface="Arial" panose="020B0604020202020204" pitchFamily="34" charset="0"/>
                <a:cs typeface="Arial" panose="020B0604020202020204" pitchFamily="34" charset="0"/>
              </a:rPr>
              <a:t>een» nel servizio di ristorazione scolastica di Roma Capitale</a:t>
            </a:r>
            <a:r>
              <a:rPr lang="it-IT" sz="6000" b="1" dirty="0" smtClean="0">
                <a:solidFill>
                  <a:schemeClr val="tx1"/>
                </a:solidFill>
                <a:latin typeface="+mn-lt"/>
              </a:rPr>
              <a:t/>
            </a:r>
            <a:br>
              <a:rPr lang="it-IT" sz="6000" b="1" dirty="0" smtClean="0">
                <a:solidFill>
                  <a:schemeClr val="tx1"/>
                </a:solidFill>
                <a:latin typeface="+mn-lt"/>
              </a:rPr>
            </a:br>
            <a:endParaRPr lang="it-IT" sz="6000" b="1" dirty="0">
              <a:solidFill>
                <a:schemeClr val="tx1"/>
              </a:solidFill>
              <a:latin typeface="+mn-l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4818" y="2185323"/>
            <a:ext cx="6612555" cy="3888218"/>
          </a:xfrm>
        </p:spPr>
      </p:pic>
    </p:spTree>
    <p:extLst>
      <p:ext uri="{BB962C8B-B14F-4D97-AF65-F5344CB8AC3E}">
        <p14:creationId xmlns:p14="http://schemas.microsoft.com/office/powerpoint/2010/main" val="3720485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504894"/>
          </a:xfrm>
        </p:spPr>
        <p:txBody>
          <a:bodyPr>
            <a:normAutofit fontScale="90000"/>
          </a:bodyPr>
          <a:lstStyle/>
          <a:p>
            <a:r>
              <a:rPr lang="it-IT" dirty="0" smtClean="0"/>
              <a:t>Come ridurre il consumo di carne?</a:t>
            </a:r>
            <a:endParaRPr lang="it-IT" dirty="0"/>
          </a:p>
        </p:txBody>
      </p:sp>
      <p:pic>
        <p:nvPicPr>
          <p:cNvPr id="4" name="Picture 2" descr="Quanto il consumo di carne (rossa) è dannoso per la nostra salute e per l' ambiente? | Euf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1820" y="1399259"/>
            <a:ext cx="6727371" cy="473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0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9389" y="624110"/>
            <a:ext cx="9405224" cy="1280890"/>
          </a:xfrm>
        </p:spPr>
        <p:txBody>
          <a:bodyPr>
            <a:normAutofit/>
          </a:bodyPr>
          <a:lstStyle/>
          <a:p>
            <a:r>
              <a:rPr lang="it-IT" sz="2800" dirty="0" smtClean="0">
                <a:solidFill>
                  <a:srgbClr val="00B050"/>
                </a:solidFill>
              </a:rPr>
              <a:t>L’importanza delle proteine di origine vegetale</a:t>
            </a:r>
            <a:endParaRPr lang="it-IT" sz="2800" dirty="0">
              <a:solidFill>
                <a:srgbClr val="00B050"/>
              </a:solidFill>
            </a:endParaRPr>
          </a:p>
        </p:txBody>
      </p:sp>
      <p:pic>
        <p:nvPicPr>
          <p:cNvPr id="11266" name="Picture 2" descr="Come mangiare più proteine durante i past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1699" y="1490526"/>
            <a:ext cx="5467814" cy="461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76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29031" y="1147665"/>
            <a:ext cx="8911687" cy="1278294"/>
          </a:xfrm>
        </p:spPr>
        <p:txBody>
          <a:bodyPr>
            <a:normAutofit/>
          </a:bodyPr>
          <a:lstStyle/>
          <a:p>
            <a:r>
              <a:rPr lang="it-IT" sz="2000" dirty="0"/>
              <a:t>G</a:t>
            </a:r>
            <a:r>
              <a:rPr lang="it-IT" sz="2000" dirty="0" smtClean="0"/>
              <a:t>li </a:t>
            </a:r>
            <a:r>
              <a:rPr lang="it-IT" sz="2000" dirty="0"/>
              <a:t>alimenti </a:t>
            </a:r>
            <a:r>
              <a:rPr lang="it-IT" sz="2000" dirty="0" smtClean="0"/>
              <a:t>vegetali </a:t>
            </a:r>
            <a:r>
              <a:rPr lang="it-IT" sz="2000" dirty="0"/>
              <a:t>integrali, come legumi e </a:t>
            </a:r>
            <a:r>
              <a:rPr lang="it-IT" sz="2000" dirty="0" smtClean="0"/>
              <a:t>verdure, possono </a:t>
            </a:r>
            <a:r>
              <a:rPr lang="it-IT" sz="2000" dirty="0"/>
              <a:t>portare grandi benefici </a:t>
            </a:r>
            <a:r>
              <a:rPr lang="it-IT" sz="2000" dirty="0" smtClean="0"/>
              <a:t>alla nostra salute:</a:t>
            </a:r>
            <a:endParaRPr lang="it-IT" sz="2000" dirty="0"/>
          </a:p>
        </p:txBody>
      </p:sp>
      <p:sp>
        <p:nvSpPr>
          <p:cNvPr id="3" name="Segnaposto contenuto 2"/>
          <p:cNvSpPr>
            <a:spLocks noGrp="1"/>
          </p:cNvSpPr>
          <p:nvPr>
            <p:ph idx="1"/>
          </p:nvPr>
        </p:nvSpPr>
        <p:spPr>
          <a:xfrm>
            <a:off x="2229031" y="2267339"/>
            <a:ext cx="9275581" cy="4133461"/>
          </a:xfrm>
        </p:spPr>
        <p:txBody>
          <a:bodyPr/>
          <a:lstStyle/>
          <a:p>
            <a:r>
              <a:rPr lang="it-IT" sz="2000" dirty="0" smtClean="0">
                <a:solidFill>
                  <a:schemeClr val="tx1"/>
                </a:solidFill>
              </a:rPr>
              <a:t>Tendono a fornire più </a:t>
            </a:r>
            <a:r>
              <a:rPr lang="it-IT" sz="2000" dirty="0" smtClean="0">
                <a:solidFill>
                  <a:srgbClr val="00B050"/>
                </a:solidFill>
              </a:rPr>
              <a:t>fibre </a:t>
            </a:r>
            <a:r>
              <a:rPr lang="it-IT" sz="2000" dirty="0">
                <a:solidFill>
                  <a:srgbClr val="00B050"/>
                </a:solidFill>
              </a:rPr>
              <a:t>e </a:t>
            </a:r>
            <a:r>
              <a:rPr lang="it-IT" sz="2000" dirty="0" smtClean="0">
                <a:solidFill>
                  <a:srgbClr val="00B050"/>
                </a:solidFill>
              </a:rPr>
              <a:t>antiossidanti</a:t>
            </a:r>
            <a:r>
              <a:rPr lang="it-IT" sz="2000" dirty="0" smtClean="0">
                <a:solidFill>
                  <a:schemeClr val="tx1"/>
                </a:solidFill>
              </a:rPr>
              <a:t>;</a:t>
            </a:r>
          </a:p>
          <a:p>
            <a:r>
              <a:rPr lang="it-IT" sz="2000" dirty="0">
                <a:solidFill>
                  <a:schemeClr val="tx1"/>
                </a:solidFill>
              </a:rPr>
              <a:t>sono </a:t>
            </a:r>
            <a:r>
              <a:rPr lang="it-IT" sz="2000" dirty="0">
                <a:solidFill>
                  <a:srgbClr val="00B050"/>
                </a:solidFill>
              </a:rPr>
              <a:t>meno ricchi di grassi saturi</a:t>
            </a:r>
            <a:r>
              <a:rPr lang="it-IT" sz="2000" dirty="0">
                <a:solidFill>
                  <a:schemeClr val="tx1"/>
                </a:solidFill>
              </a:rPr>
              <a:t>, </a:t>
            </a:r>
            <a:r>
              <a:rPr lang="it-IT" sz="2000" dirty="0">
                <a:solidFill>
                  <a:srgbClr val="00B050"/>
                </a:solidFill>
              </a:rPr>
              <a:t>sodio e colesterolo </a:t>
            </a:r>
            <a:r>
              <a:rPr lang="it-IT" sz="2000" dirty="0">
                <a:solidFill>
                  <a:schemeClr val="tx1"/>
                </a:solidFill>
              </a:rPr>
              <a:t>rispetto alle fonti di proteine animali come carne e </a:t>
            </a:r>
            <a:r>
              <a:rPr lang="it-IT" sz="2000" dirty="0" smtClean="0">
                <a:solidFill>
                  <a:schemeClr val="tx1"/>
                </a:solidFill>
              </a:rPr>
              <a:t>latticini;</a:t>
            </a:r>
          </a:p>
          <a:p>
            <a:r>
              <a:rPr lang="it-IT" sz="2000" dirty="0" smtClean="0">
                <a:solidFill>
                  <a:schemeClr val="tx1"/>
                </a:solidFill>
              </a:rPr>
              <a:t>Favoriscono un </a:t>
            </a:r>
            <a:r>
              <a:rPr lang="it-IT" sz="2000" dirty="0">
                <a:solidFill>
                  <a:srgbClr val="00B050"/>
                </a:solidFill>
              </a:rPr>
              <a:t>minore rischio di sviluppare alcune </a:t>
            </a:r>
            <a:r>
              <a:rPr lang="it-IT" sz="2000" dirty="0" smtClean="0">
                <a:solidFill>
                  <a:srgbClr val="00B050"/>
                </a:solidFill>
              </a:rPr>
              <a:t>patologie</a:t>
            </a:r>
            <a:r>
              <a:rPr lang="it-IT" sz="2000" dirty="0" smtClean="0">
                <a:solidFill>
                  <a:schemeClr val="tx1"/>
                </a:solidFill>
              </a:rPr>
              <a:t>, </a:t>
            </a:r>
            <a:r>
              <a:rPr lang="it-IT" sz="2000" dirty="0">
                <a:solidFill>
                  <a:schemeClr val="tx1"/>
                </a:solidFill>
              </a:rPr>
              <a:t>quali le malattie cardiache e il diabete di tipo </a:t>
            </a:r>
            <a:r>
              <a:rPr lang="it-IT" sz="2000" dirty="0" smtClean="0">
                <a:solidFill>
                  <a:schemeClr val="tx1"/>
                </a:solidFill>
              </a:rPr>
              <a:t>2;</a:t>
            </a:r>
          </a:p>
          <a:p>
            <a:r>
              <a:rPr lang="it-IT" sz="2000" dirty="0" smtClean="0">
                <a:solidFill>
                  <a:schemeClr val="tx1"/>
                </a:solidFill>
              </a:rPr>
              <a:t>sono </a:t>
            </a:r>
            <a:r>
              <a:rPr lang="it-IT" sz="2000" dirty="0">
                <a:solidFill>
                  <a:srgbClr val="00B050"/>
                </a:solidFill>
              </a:rPr>
              <a:t>privi di ormoni o antibiotici </a:t>
            </a:r>
            <a:r>
              <a:rPr lang="it-IT" sz="2000" dirty="0">
                <a:solidFill>
                  <a:schemeClr val="tx1"/>
                </a:solidFill>
              </a:rPr>
              <a:t>aggiunti e ricchissimi invece di vitamine, </a:t>
            </a:r>
            <a:r>
              <a:rPr lang="it-IT" sz="2000" dirty="0" smtClean="0">
                <a:solidFill>
                  <a:schemeClr val="tx1"/>
                </a:solidFill>
              </a:rPr>
              <a:t>minerali.</a:t>
            </a:r>
          </a:p>
          <a:p>
            <a:endParaRPr lang="it-IT" sz="2000" dirty="0" smtClean="0">
              <a:solidFill>
                <a:schemeClr val="tx1"/>
              </a:solidFill>
            </a:endParaRPr>
          </a:p>
          <a:p>
            <a:pPr marL="0" indent="0">
              <a:buNone/>
            </a:pPr>
            <a:endParaRPr lang="it-IT" dirty="0" smtClean="0"/>
          </a:p>
          <a:p>
            <a:endParaRPr lang="it-IT" dirty="0" smtClean="0"/>
          </a:p>
          <a:p>
            <a:endParaRPr lang="it-IT" dirty="0"/>
          </a:p>
        </p:txBody>
      </p:sp>
    </p:spTree>
    <p:extLst>
      <p:ext uri="{BB962C8B-B14F-4D97-AF65-F5344CB8AC3E}">
        <p14:creationId xmlns:p14="http://schemas.microsoft.com/office/powerpoint/2010/main" val="85284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Nutrizione sostenibile per la salute dell'uomo e del piane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8678" y="650992"/>
            <a:ext cx="7385727" cy="518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12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4" y="830424"/>
            <a:ext cx="8911687" cy="1295798"/>
          </a:xfrm>
        </p:spPr>
        <p:txBody>
          <a:bodyPr>
            <a:normAutofit/>
          </a:bodyPr>
          <a:lstStyle/>
          <a:p>
            <a:r>
              <a:rPr lang="it-IT" sz="1800" dirty="0" smtClean="0">
                <a:solidFill>
                  <a:srgbClr val="000000"/>
                </a:solidFill>
                <a:latin typeface="Arial" panose="020B0604020202020204" pitchFamily="34" charset="0"/>
                <a:cs typeface="Arial" panose="020B0604020202020204" pitchFamily="34" charset="0"/>
              </a:rPr>
              <a:t>Una </a:t>
            </a:r>
            <a:r>
              <a:rPr lang="it-IT" sz="1800" dirty="0">
                <a:solidFill>
                  <a:srgbClr val="000000"/>
                </a:solidFill>
                <a:latin typeface="Arial" panose="020B0604020202020204" pitchFamily="34" charset="0"/>
                <a:cs typeface="Arial" panose="020B0604020202020204" pitchFamily="34" charset="0"/>
              </a:rPr>
              <a:t>dieta ricca di proteine </a:t>
            </a:r>
            <a:r>
              <a:rPr lang="it-IT" sz="1800" dirty="0" smtClean="0">
                <a:solidFill>
                  <a:srgbClr val="000000"/>
                </a:solidFill>
                <a:latin typeface="Arial" panose="020B0604020202020204" pitchFamily="34" charset="0"/>
                <a:cs typeface="Arial" panose="020B0604020202020204" pitchFamily="34" charset="0"/>
              </a:rPr>
              <a:t>vegetali ha </a:t>
            </a:r>
            <a:r>
              <a:rPr lang="it-IT" sz="1800" dirty="0">
                <a:solidFill>
                  <a:srgbClr val="000000"/>
                </a:solidFill>
                <a:latin typeface="Arial" panose="020B0604020202020204" pitchFamily="34" charset="0"/>
                <a:cs typeface="Arial" panose="020B0604020202020204" pitchFamily="34" charset="0"/>
              </a:rPr>
              <a:t>un </a:t>
            </a:r>
            <a:r>
              <a:rPr lang="it-IT" sz="1800" b="1" dirty="0">
                <a:solidFill>
                  <a:srgbClr val="00B050"/>
                </a:solidFill>
                <a:latin typeface="Arial" panose="020B0604020202020204" pitchFamily="34" charset="0"/>
                <a:cs typeface="Arial" panose="020B0604020202020204" pitchFamily="34" charset="0"/>
              </a:rPr>
              <a:t>impatto ambientale </a:t>
            </a:r>
            <a:r>
              <a:rPr lang="it-IT" sz="1800" b="1" dirty="0">
                <a:solidFill>
                  <a:srgbClr val="000000"/>
                </a:solidFill>
                <a:latin typeface="Arial" panose="020B0604020202020204" pitchFamily="34" charset="0"/>
                <a:cs typeface="Arial" panose="020B0604020202020204" pitchFamily="34" charset="0"/>
              </a:rPr>
              <a:t>e </a:t>
            </a:r>
            <a:r>
              <a:rPr lang="it-IT" sz="1800" b="1" dirty="0">
                <a:solidFill>
                  <a:srgbClr val="00B050"/>
                </a:solidFill>
                <a:latin typeface="Arial" panose="020B0604020202020204" pitchFamily="34" charset="0"/>
                <a:cs typeface="Arial" panose="020B0604020202020204" pitchFamily="34" charset="0"/>
              </a:rPr>
              <a:t>climatico</a:t>
            </a:r>
            <a:r>
              <a:rPr lang="it-IT" sz="1800" dirty="0">
                <a:solidFill>
                  <a:srgbClr val="00B050"/>
                </a:solidFill>
                <a:latin typeface="Arial" panose="020B0604020202020204" pitchFamily="34" charset="0"/>
                <a:cs typeface="Arial" panose="020B0604020202020204" pitchFamily="34" charset="0"/>
              </a:rPr>
              <a:t> </a:t>
            </a:r>
            <a:r>
              <a:rPr lang="it-IT" sz="1800" b="1" dirty="0">
                <a:solidFill>
                  <a:srgbClr val="00B050"/>
                </a:solidFill>
                <a:latin typeface="Arial" panose="020B0604020202020204" pitchFamily="34" charset="0"/>
                <a:cs typeface="Arial" panose="020B0604020202020204" pitchFamily="34" charset="0"/>
              </a:rPr>
              <a:t>significativamente</a:t>
            </a:r>
            <a:r>
              <a:rPr lang="it-IT" sz="1800" dirty="0">
                <a:solidFill>
                  <a:srgbClr val="00B050"/>
                </a:solidFill>
                <a:latin typeface="Arial" panose="020B0604020202020204" pitchFamily="34" charset="0"/>
                <a:cs typeface="Arial" panose="020B0604020202020204" pitchFamily="34" charset="0"/>
              </a:rPr>
              <a:t> </a:t>
            </a:r>
            <a:r>
              <a:rPr lang="it-IT" sz="1800" b="1" dirty="0">
                <a:solidFill>
                  <a:srgbClr val="00B050"/>
                </a:solidFill>
                <a:latin typeface="Arial" panose="020B0604020202020204" pitchFamily="34" charset="0"/>
                <a:cs typeface="Arial" panose="020B0604020202020204" pitchFamily="34" charset="0"/>
              </a:rPr>
              <a:t>inferiore</a:t>
            </a:r>
            <a:r>
              <a:rPr lang="it-IT" sz="1800" dirty="0">
                <a:solidFill>
                  <a:srgbClr val="000000"/>
                </a:solidFill>
                <a:latin typeface="Arial" panose="020B0604020202020204" pitchFamily="34" charset="0"/>
                <a:cs typeface="Arial" panose="020B0604020202020204" pitchFamily="34" charset="0"/>
              </a:rPr>
              <a:t> rispetto alle </a:t>
            </a:r>
            <a:r>
              <a:rPr lang="it-IT" sz="1800" dirty="0" smtClean="0">
                <a:solidFill>
                  <a:srgbClr val="000000"/>
                </a:solidFill>
                <a:latin typeface="Arial" panose="020B0604020202020204" pitchFamily="34" charset="0"/>
                <a:cs typeface="Arial" panose="020B0604020202020204" pitchFamily="34" charset="0"/>
              </a:rPr>
              <a:t>altre.</a:t>
            </a:r>
            <a:br>
              <a:rPr lang="it-IT" sz="1800" dirty="0" smtClean="0">
                <a:solidFill>
                  <a:srgbClr val="000000"/>
                </a:solidFill>
                <a:latin typeface="Arial" panose="020B0604020202020204" pitchFamily="34" charset="0"/>
                <a:cs typeface="Arial" panose="020B0604020202020204" pitchFamily="34" charset="0"/>
              </a:rPr>
            </a:br>
            <a:r>
              <a:rPr lang="it-IT" sz="1800" b="1" dirty="0">
                <a:solidFill>
                  <a:srgbClr val="00B050"/>
                </a:solidFill>
                <a:latin typeface="Arial" panose="020B0604020202020204" pitchFamily="34" charset="0"/>
                <a:cs typeface="Arial" panose="020B0604020202020204" pitchFamily="34" charset="0"/>
              </a:rPr>
              <a:t>I </a:t>
            </a:r>
            <a:r>
              <a:rPr lang="it-IT" sz="1800" b="1" dirty="0" smtClean="0">
                <a:solidFill>
                  <a:srgbClr val="00B050"/>
                </a:solidFill>
                <a:latin typeface="Arial" panose="020B0604020202020204" pitchFamily="34" charset="0"/>
                <a:cs typeface="Arial" panose="020B0604020202020204" pitchFamily="34" charset="0"/>
              </a:rPr>
              <a:t>prodotti </a:t>
            </a:r>
            <a:r>
              <a:rPr lang="it-IT" sz="1800" b="1" dirty="0">
                <a:solidFill>
                  <a:srgbClr val="00B050"/>
                </a:solidFill>
                <a:latin typeface="Arial" panose="020B0604020202020204" pitchFamily="34" charset="0"/>
                <a:cs typeface="Arial" panose="020B0604020202020204" pitchFamily="34" charset="0"/>
              </a:rPr>
              <a:t>vegetali e i loro derivati sono più sostenibili</a:t>
            </a:r>
            <a:r>
              <a:rPr lang="it-IT" sz="1800" b="1" dirty="0">
                <a:solidFill>
                  <a:srgbClr val="161616"/>
                </a:solidFill>
                <a:latin typeface="Arial" panose="020B0604020202020204" pitchFamily="34" charset="0"/>
                <a:cs typeface="Arial" panose="020B0604020202020204" pitchFamily="34" charset="0"/>
              </a:rPr>
              <a:t> </a:t>
            </a:r>
            <a:r>
              <a:rPr lang="it-IT" sz="1800" dirty="0">
                <a:solidFill>
                  <a:srgbClr val="161616"/>
                </a:solidFill>
                <a:latin typeface="Arial" panose="020B0604020202020204" pitchFamily="34" charset="0"/>
                <a:cs typeface="Arial" panose="020B0604020202020204" pitchFamily="34" charset="0"/>
              </a:rPr>
              <a:t>rispetto agli </a:t>
            </a:r>
            <a:r>
              <a:rPr lang="it-IT" sz="1800" dirty="0" smtClean="0">
                <a:solidFill>
                  <a:srgbClr val="161616"/>
                </a:solidFill>
                <a:latin typeface="Arial" panose="020B0604020202020204" pitchFamily="34" charset="0"/>
                <a:cs typeface="Arial" panose="020B0604020202020204" pitchFamily="34" charset="0"/>
              </a:rPr>
              <a:t>altri:</a:t>
            </a:r>
            <a:endParaRPr lang="it-IT" sz="1800" dirty="0">
              <a:latin typeface="Arial" panose="020B0604020202020204" pitchFamily="34" charset="0"/>
              <a:cs typeface="Arial" panose="020B0604020202020204" pitchFamily="34" charset="0"/>
            </a:endParaRPr>
          </a:p>
        </p:txBody>
      </p:sp>
      <p:sp>
        <p:nvSpPr>
          <p:cNvPr id="3" name="Segnaposto contenuto 2"/>
          <p:cNvSpPr>
            <a:spLocks noGrp="1"/>
          </p:cNvSpPr>
          <p:nvPr>
            <p:ph sz="half" idx="1"/>
          </p:nvPr>
        </p:nvSpPr>
        <p:spPr>
          <a:xfrm>
            <a:off x="2589212" y="2565918"/>
            <a:ext cx="4313864" cy="3345304"/>
          </a:xfrm>
        </p:spPr>
        <p:txBody>
          <a:bodyPr/>
          <a:lstStyle/>
          <a:p>
            <a:r>
              <a:rPr lang="it-IT" dirty="0"/>
              <a:t>richiedono </a:t>
            </a:r>
            <a:r>
              <a:rPr lang="it-IT" dirty="0">
                <a:solidFill>
                  <a:srgbClr val="00B050"/>
                </a:solidFill>
              </a:rPr>
              <a:t>meno </a:t>
            </a:r>
            <a:r>
              <a:rPr lang="it-IT" dirty="0" smtClean="0">
                <a:solidFill>
                  <a:srgbClr val="00B050"/>
                </a:solidFill>
              </a:rPr>
              <a:t>acqua</a:t>
            </a:r>
            <a:r>
              <a:rPr lang="it-IT" dirty="0"/>
              <a:t>;</a:t>
            </a:r>
            <a:endParaRPr lang="it-IT" dirty="0" smtClean="0"/>
          </a:p>
          <a:p>
            <a:r>
              <a:rPr lang="it-IT" dirty="0" smtClean="0"/>
              <a:t>emettono </a:t>
            </a:r>
            <a:r>
              <a:rPr lang="it-IT" dirty="0">
                <a:solidFill>
                  <a:srgbClr val="00B050"/>
                </a:solidFill>
              </a:rPr>
              <a:t>meno gas serra </a:t>
            </a:r>
            <a:r>
              <a:rPr lang="it-IT" dirty="0" smtClean="0"/>
              <a:t>nell'atmosfera;</a:t>
            </a:r>
          </a:p>
          <a:p>
            <a:r>
              <a:rPr lang="it-IT" dirty="0" smtClean="0"/>
              <a:t>aiutano </a:t>
            </a:r>
            <a:r>
              <a:rPr lang="it-IT" dirty="0"/>
              <a:t>a mantenere la </a:t>
            </a:r>
            <a:r>
              <a:rPr lang="it-IT" dirty="0">
                <a:solidFill>
                  <a:srgbClr val="00B050"/>
                </a:solidFill>
              </a:rPr>
              <a:t>fertilità del suolo </a:t>
            </a:r>
            <a:r>
              <a:rPr lang="it-IT" dirty="0"/>
              <a:t>rispetto agli allevamenti </a:t>
            </a:r>
            <a:r>
              <a:rPr lang="it-IT" dirty="0" smtClean="0"/>
              <a:t>animali;</a:t>
            </a:r>
          </a:p>
          <a:p>
            <a:r>
              <a:rPr lang="it-IT" dirty="0"/>
              <a:t>la produzione di proteine vegetali, come i legumi, richiede molte </a:t>
            </a:r>
            <a:r>
              <a:rPr lang="it-IT" dirty="0">
                <a:solidFill>
                  <a:srgbClr val="00B050"/>
                </a:solidFill>
              </a:rPr>
              <a:t>meno </a:t>
            </a:r>
            <a:r>
              <a:rPr lang="it-IT" dirty="0" smtClean="0">
                <a:solidFill>
                  <a:srgbClr val="00B050"/>
                </a:solidFill>
              </a:rPr>
              <a:t>risorse</a:t>
            </a:r>
            <a:r>
              <a:rPr lang="it-IT" dirty="0" smtClean="0"/>
              <a:t>, rispetto a carne e derivati.</a:t>
            </a:r>
            <a:endParaRPr lang="it-IT" dirty="0"/>
          </a:p>
        </p:txBody>
      </p:sp>
      <p:pic>
        <p:nvPicPr>
          <p:cNvPr id="13316" name="Picture 4" descr="Sostenibilità: apre Italian Food Design, l'hub per ridisegnare il cib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96539" y="2323176"/>
            <a:ext cx="3800751" cy="34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65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448910"/>
          </a:xfrm>
        </p:spPr>
        <p:txBody>
          <a:bodyPr>
            <a:normAutofit/>
          </a:bodyPr>
          <a:lstStyle/>
          <a:p>
            <a:r>
              <a:rPr lang="it-IT" sz="2000" dirty="0" smtClean="0"/>
              <a:t>I principali alimenti che contengono proteine di origine vegetale</a:t>
            </a:r>
            <a:endParaRPr lang="it-IT" sz="2000" dirty="0"/>
          </a:p>
        </p:txBody>
      </p:sp>
      <p:pic>
        <p:nvPicPr>
          <p:cNvPr id="17410" name="Picture 2" descr="LE MIGLIORI PROTEINE VEGETALI e VEGA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4" y="1131892"/>
            <a:ext cx="6849655" cy="531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68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5372" y="1061489"/>
            <a:ext cx="9349240" cy="627351"/>
          </a:xfrm>
        </p:spPr>
        <p:txBody>
          <a:bodyPr>
            <a:normAutofit/>
          </a:bodyPr>
          <a:lstStyle/>
          <a:p>
            <a:r>
              <a:rPr lang="it-IT" sz="2800" dirty="0" smtClean="0"/>
              <a:t>Le tre regole di </a:t>
            </a:r>
            <a:r>
              <a:rPr lang="it-IT" sz="2800" dirty="0" smtClean="0">
                <a:solidFill>
                  <a:srgbClr val="00B050"/>
                </a:solidFill>
              </a:rPr>
              <a:t>un’alimentazione sostenibile</a:t>
            </a:r>
            <a:r>
              <a:rPr lang="it-IT" sz="2800" dirty="0" smtClean="0"/>
              <a:t>:</a:t>
            </a:r>
            <a:endParaRPr lang="it-IT" sz="2800" dirty="0"/>
          </a:p>
        </p:txBody>
      </p:sp>
      <p:sp>
        <p:nvSpPr>
          <p:cNvPr id="3" name="Segnaposto contenuto 2"/>
          <p:cNvSpPr>
            <a:spLocks noGrp="1"/>
          </p:cNvSpPr>
          <p:nvPr>
            <p:ph sz="half" idx="1"/>
          </p:nvPr>
        </p:nvSpPr>
        <p:spPr>
          <a:xfrm>
            <a:off x="1399592" y="2127380"/>
            <a:ext cx="5503484" cy="3783842"/>
          </a:xfrm>
        </p:spPr>
        <p:txBody>
          <a:bodyPr>
            <a:normAutofit/>
          </a:bodyPr>
          <a:lstStyle/>
          <a:p>
            <a:r>
              <a:rPr lang="it-IT" sz="2800" dirty="0"/>
              <a:t>consumare meno cibo;</a:t>
            </a:r>
          </a:p>
          <a:p>
            <a:r>
              <a:rPr lang="it-IT" sz="2800" dirty="0"/>
              <a:t>sprecare meno alimenti;</a:t>
            </a:r>
          </a:p>
          <a:p>
            <a:r>
              <a:rPr lang="it-IT" sz="2800" dirty="0"/>
              <a:t>preferire i </a:t>
            </a:r>
            <a:r>
              <a:rPr lang="it-IT" sz="2800" dirty="0">
                <a:solidFill>
                  <a:srgbClr val="00B050"/>
                </a:solidFill>
              </a:rPr>
              <a:t>prodotti vegetali </a:t>
            </a:r>
            <a:r>
              <a:rPr lang="it-IT" sz="2800" dirty="0"/>
              <a:t>a quelli animali.</a:t>
            </a:r>
          </a:p>
          <a:p>
            <a:pPr marL="0" indent="0">
              <a:buNone/>
            </a:pPr>
            <a:endParaRPr lang="it-IT" sz="2800" dirty="0"/>
          </a:p>
        </p:txBody>
      </p:sp>
      <p:pic>
        <p:nvPicPr>
          <p:cNvPr id="15362" name="Picture 2" descr="Mangiare in modo più sostenibile nutre anche il pianeta - Thegreensideofpin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09769" y="2256967"/>
            <a:ext cx="4601537" cy="258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8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50099" y="624110"/>
            <a:ext cx="9554514" cy="1280890"/>
          </a:xfrm>
        </p:spPr>
        <p:txBody>
          <a:bodyPr>
            <a:noAutofit/>
          </a:bodyPr>
          <a:lstStyle/>
          <a:p>
            <a:r>
              <a:rPr lang="it-IT" sz="2800" dirty="0">
                <a:solidFill>
                  <a:srgbClr val="000000"/>
                </a:solidFill>
                <a:latin typeface="Apercu Pro"/>
              </a:rPr>
              <a:t>Cambiare i modelli alimentari per ridurre il consumo di carne e </a:t>
            </a:r>
            <a:r>
              <a:rPr lang="it-IT" sz="2800" dirty="0">
                <a:solidFill>
                  <a:srgbClr val="00B050"/>
                </a:solidFill>
                <a:latin typeface="Apercu Pro"/>
              </a:rPr>
              <a:t>includere più proteine vegetali </a:t>
            </a:r>
            <a:r>
              <a:rPr lang="it-IT" sz="2800" dirty="0">
                <a:solidFill>
                  <a:srgbClr val="000000"/>
                </a:solidFill>
                <a:latin typeface="Apercu Pro"/>
              </a:rPr>
              <a:t>può portare grandi benefici sia alla nostra salute che al pianeta.</a:t>
            </a:r>
            <a:endParaRPr lang="it-IT" sz="2800" dirty="0"/>
          </a:p>
        </p:txBody>
      </p:sp>
      <p:pic>
        <p:nvPicPr>
          <p:cNvPr id="16386" name="Picture 2" descr="Sostenibilità alimentare: cos'è e perché è importan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5749" y="2254898"/>
            <a:ext cx="5261562"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70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9389" y="624110"/>
            <a:ext cx="9405224" cy="2576290"/>
          </a:xfrm>
        </p:spPr>
        <p:txBody>
          <a:bodyPr>
            <a:normAutofit/>
          </a:bodyPr>
          <a:lstStyle/>
          <a:p>
            <a:pPr algn="just"/>
            <a:r>
              <a:rPr lang="it-IT" sz="1800" dirty="0">
                <a:solidFill>
                  <a:srgbClr val="1C2024"/>
                </a:solidFill>
                <a:latin typeface="Montserrat-Regular-v5"/>
              </a:rPr>
              <a:t>È stata approvata dalla Giunta capitolina la Memoria per introdurre un </a:t>
            </a:r>
            <a:r>
              <a:rPr lang="it-IT" sz="1800" b="1" dirty="0" smtClean="0">
                <a:solidFill>
                  <a:srgbClr val="1C2024"/>
                </a:solidFill>
                <a:latin typeface="Montserrat-Regular-v5"/>
              </a:rPr>
              <a:t>menù </a:t>
            </a:r>
            <a:r>
              <a:rPr lang="it-IT" sz="1800" b="1" dirty="0">
                <a:solidFill>
                  <a:srgbClr val="1C2024"/>
                </a:solidFill>
                <a:latin typeface="Montserrat-Regular-v5"/>
              </a:rPr>
              <a:t>green per i bambini e le bambine delle scuole</a:t>
            </a:r>
            <a:r>
              <a:rPr lang="it-IT" sz="1800" dirty="0">
                <a:solidFill>
                  <a:srgbClr val="1C2024"/>
                </a:solidFill>
                <a:latin typeface="Montserrat-Regular-v5"/>
              </a:rPr>
              <a:t>, vale a dire un pasto, per una volta al mese, </a:t>
            </a:r>
            <a:r>
              <a:rPr lang="it-IT" sz="1800" b="1" dirty="0">
                <a:solidFill>
                  <a:srgbClr val="1C2024"/>
                </a:solidFill>
                <a:latin typeface="Montserrat-Regular-v5"/>
              </a:rPr>
              <a:t>completamente vegetale</a:t>
            </a:r>
            <a:r>
              <a:rPr lang="it-IT" sz="1800" dirty="0">
                <a:solidFill>
                  <a:srgbClr val="1C2024"/>
                </a:solidFill>
                <a:latin typeface="Montserrat-Regular-v5"/>
              </a:rPr>
              <a:t>, bilanciato dal punto di vista nutrizionale e coerente con le Linee Guida per la Ristorazione Scolastica del Ministero della Salute, delle raccomandazioni dell'OMS e della </a:t>
            </a:r>
            <a:r>
              <a:rPr lang="it-IT" sz="1800" dirty="0" err="1">
                <a:solidFill>
                  <a:srgbClr val="1C2024"/>
                </a:solidFill>
                <a:latin typeface="Montserrat-Regular-v5"/>
              </a:rPr>
              <a:t>Fao</a:t>
            </a:r>
            <a:r>
              <a:rPr lang="it-IT" sz="1800" dirty="0">
                <a:solidFill>
                  <a:srgbClr val="1C2024"/>
                </a:solidFill>
                <a:latin typeface="Montserrat-Regular-v5"/>
              </a:rPr>
              <a:t> e i Criteri Ambientali Minimi (CAM</a:t>
            </a:r>
            <a:r>
              <a:rPr lang="it-IT" sz="1800" dirty="0" smtClean="0">
                <a:solidFill>
                  <a:srgbClr val="1C2024"/>
                </a:solidFill>
                <a:latin typeface="Montserrat-Regular-v5"/>
              </a:rPr>
              <a:t>).</a:t>
            </a:r>
            <a:br>
              <a:rPr lang="it-IT" sz="1800" dirty="0" smtClean="0">
                <a:solidFill>
                  <a:srgbClr val="1C2024"/>
                </a:solidFill>
                <a:latin typeface="Montserrat-Regular-v5"/>
              </a:rPr>
            </a:br>
            <a:r>
              <a:rPr lang="it-IT" sz="1800" dirty="0">
                <a:solidFill>
                  <a:srgbClr val="1C2024"/>
                </a:solidFill>
                <a:latin typeface="Montserrat-Regular-v5"/>
              </a:rPr>
              <a:t/>
            </a:r>
            <a:br>
              <a:rPr lang="it-IT" sz="1800" dirty="0">
                <a:solidFill>
                  <a:srgbClr val="1C2024"/>
                </a:solidFill>
                <a:latin typeface="Montserrat-Regular-v5"/>
              </a:rPr>
            </a:br>
            <a:r>
              <a:rPr lang="it-IT" sz="1800" dirty="0">
                <a:solidFill>
                  <a:srgbClr val="1C2024"/>
                </a:solidFill>
                <a:latin typeface="Montserrat-Regular-v5"/>
              </a:rPr>
              <a:t>Si tratta di </a:t>
            </a:r>
            <a:r>
              <a:rPr lang="it-IT" sz="1800" dirty="0" smtClean="0">
                <a:solidFill>
                  <a:srgbClr val="1C2024"/>
                </a:solidFill>
                <a:latin typeface="Montserrat-Regular-v5"/>
              </a:rPr>
              <a:t>un’iniziativa </a:t>
            </a:r>
            <a:r>
              <a:rPr lang="it-IT" sz="1800" dirty="0">
                <a:solidFill>
                  <a:srgbClr val="1C2024"/>
                </a:solidFill>
                <a:latin typeface="Montserrat-Regular-v5"/>
              </a:rPr>
              <a:t>che </a:t>
            </a:r>
            <a:r>
              <a:rPr lang="it-IT" sz="1800" dirty="0" smtClean="0">
                <a:solidFill>
                  <a:srgbClr val="1C2024"/>
                </a:solidFill>
                <a:latin typeface="Montserrat-Regular-v5"/>
              </a:rPr>
              <a:t>diviene </a:t>
            </a:r>
            <a:r>
              <a:rPr lang="it-IT" sz="1800" dirty="0">
                <a:solidFill>
                  <a:srgbClr val="1C2024"/>
                </a:solidFill>
                <a:latin typeface="Montserrat-Regular-v5"/>
              </a:rPr>
              <a:t>parte del lavoro dell'intera Amministrazione per promuovere l'educazione ad una alimentazione sana, sostenibile e rispettosa dell’ambiente.</a:t>
            </a:r>
            <a:endParaRPr lang="it-IT" sz="18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2245" y="3381292"/>
            <a:ext cx="5673012" cy="2968877"/>
          </a:xfrm>
        </p:spPr>
      </p:pic>
    </p:spTree>
    <p:extLst>
      <p:ext uri="{BB962C8B-B14F-4D97-AF65-F5344CB8AC3E}">
        <p14:creationId xmlns:p14="http://schemas.microsoft.com/office/powerpoint/2010/main" val="2548511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36711" y="624110"/>
            <a:ext cx="9367902" cy="878119"/>
          </a:xfrm>
        </p:spPr>
        <p:txBody>
          <a:bodyPr>
            <a:noAutofit/>
          </a:bodyPr>
          <a:lstStyle/>
          <a:p>
            <a:r>
              <a:rPr lang="it-IT" sz="1800" dirty="0">
                <a:solidFill>
                  <a:srgbClr val="1C2024"/>
                </a:solidFill>
                <a:latin typeface="Montserrat-Regular-v5"/>
              </a:rPr>
              <a:t>Già dal 2022, Roma Capitale ha preso parte alla </a:t>
            </a:r>
            <a:r>
              <a:rPr lang="it-IT" sz="1800" b="1" dirty="0">
                <a:solidFill>
                  <a:srgbClr val="1C2024"/>
                </a:solidFill>
                <a:latin typeface="Montserrat-Regular-v5"/>
              </a:rPr>
              <a:t>Green </a:t>
            </a:r>
            <a:r>
              <a:rPr lang="it-IT" sz="1800" b="1" dirty="0" err="1">
                <a:solidFill>
                  <a:srgbClr val="1C2024"/>
                </a:solidFill>
                <a:latin typeface="Montserrat-Regular-v5"/>
              </a:rPr>
              <a:t>Food</a:t>
            </a:r>
            <a:r>
              <a:rPr lang="it-IT" sz="1800" b="1" dirty="0">
                <a:solidFill>
                  <a:srgbClr val="1C2024"/>
                </a:solidFill>
                <a:latin typeface="Montserrat-Regular-v5"/>
              </a:rPr>
              <a:t> Week</a:t>
            </a:r>
            <a:r>
              <a:rPr lang="it-IT" sz="1800" dirty="0">
                <a:solidFill>
                  <a:srgbClr val="1C2024"/>
                </a:solidFill>
                <a:latin typeface="Montserrat-Regular-v5"/>
              </a:rPr>
              <a:t>, offrendo un menù senza carne nei servizi della refezione scolastica. </a:t>
            </a:r>
            <a:r>
              <a:rPr lang="it-IT" sz="1800" dirty="0" smtClean="0">
                <a:solidFill>
                  <a:srgbClr val="1C2024"/>
                </a:solidFill>
                <a:latin typeface="Montserrat-Regular-v5"/>
              </a:rPr>
              <a:t/>
            </a:r>
            <a:br>
              <a:rPr lang="it-IT" sz="1800" dirty="0" smtClean="0">
                <a:solidFill>
                  <a:srgbClr val="1C2024"/>
                </a:solidFill>
                <a:latin typeface="Montserrat-Regular-v5"/>
              </a:rPr>
            </a:br>
            <a:r>
              <a:rPr lang="it-IT" sz="1800" dirty="0" smtClean="0">
                <a:solidFill>
                  <a:srgbClr val="1C2024"/>
                </a:solidFill>
                <a:latin typeface="Montserrat-Regular-v5"/>
              </a:rPr>
              <a:t/>
            </a:r>
            <a:br>
              <a:rPr lang="it-IT" sz="1800" dirty="0" smtClean="0">
                <a:solidFill>
                  <a:srgbClr val="1C2024"/>
                </a:solidFill>
                <a:latin typeface="Montserrat-Regular-v5"/>
              </a:rPr>
            </a:br>
            <a:r>
              <a:rPr lang="it-IT" sz="1800" dirty="0" smtClean="0">
                <a:solidFill>
                  <a:srgbClr val="1C2024"/>
                </a:solidFill>
                <a:latin typeface="Montserrat-Regular-v5"/>
              </a:rPr>
              <a:t>L’introduzione </a:t>
            </a:r>
            <a:r>
              <a:rPr lang="it-IT" sz="1800" dirty="0">
                <a:solidFill>
                  <a:srgbClr val="1C2024"/>
                </a:solidFill>
                <a:latin typeface="Montserrat-Regular-v5"/>
              </a:rPr>
              <a:t>di un giorno per il </a:t>
            </a:r>
            <a:r>
              <a:rPr lang="it-IT" sz="1800" dirty="0" smtClean="0">
                <a:solidFill>
                  <a:srgbClr val="1C2024"/>
                </a:solidFill>
                <a:latin typeface="Montserrat-Regular-v5"/>
              </a:rPr>
              <a:t>menù </a:t>
            </a:r>
            <a:r>
              <a:rPr lang="it-IT" sz="1800" dirty="0">
                <a:solidFill>
                  <a:srgbClr val="1C2024"/>
                </a:solidFill>
                <a:latin typeface="Montserrat-Regular-v5"/>
              </a:rPr>
              <a:t>green rafforza perciò l'impegno per la costruzione di un percorso di </a:t>
            </a:r>
            <a:r>
              <a:rPr lang="it-IT" sz="1800" dirty="0">
                <a:solidFill>
                  <a:srgbClr val="00B050"/>
                </a:solidFill>
                <a:latin typeface="Montserrat-Regular-v5"/>
              </a:rPr>
              <a:t>cultura alimentare più sostenibile </a:t>
            </a:r>
            <a:r>
              <a:rPr lang="it-IT" sz="1800" dirty="0">
                <a:solidFill>
                  <a:srgbClr val="1C2024"/>
                </a:solidFill>
                <a:latin typeface="Montserrat-Regular-v5"/>
              </a:rPr>
              <a:t>che coinvolga i bambini e bambine delle scuole. </a:t>
            </a:r>
            <a:r>
              <a:rPr lang="it-IT" sz="1800" dirty="0" smtClean="0">
                <a:solidFill>
                  <a:srgbClr val="1C2024"/>
                </a:solidFill>
                <a:latin typeface="Montserrat-Regular-v5"/>
              </a:rPr>
              <a:t/>
            </a:r>
            <a:br>
              <a:rPr lang="it-IT" sz="1800" dirty="0" smtClean="0">
                <a:solidFill>
                  <a:srgbClr val="1C2024"/>
                </a:solidFill>
                <a:latin typeface="Montserrat-Regular-v5"/>
              </a:rPr>
            </a:br>
            <a:r>
              <a:rPr lang="it-IT" sz="1800" dirty="0">
                <a:solidFill>
                  <a:srgbClr val="1C2024"/>
                </a:solidFill>
                <a:latin typeface="Montserrat-Regular-v5"/>
              </a:rPr>
              <a:t/>
            </a:r>
            <a:br>
              <a:rPr lang="it-IT" sz="1800" dirty="0">
                <a:solidFill>
                  <a:srgbClr val="1C2024"/>
                </a:solidFill>
                <a:latin typeface="Montserrat-Regular-v5"/>
              </a:rPr>
            </a:br>
            <a:r>
              <a:rPr lang="it-IT" sz="1800" dirty="0" smtClean="0">
                <a:solidFill>
                  <a:srgbClr val="1C2024"/>
                </a:solidFill>
                <a:latin typeface="Montserrat-Regular-v5"/>
              </a:rPr>
              <a:t>La </a:t>
            </a:r>
            <a:r>
              <a:rPr lang="it-IT" sz="1800" dirty="0">
                <a:solidFill>
                  <a:srgbClr val="1C2024"/>
                </a:solidFill>
                <a:latin typeface="Montserrat-Regular-v5"/>
              </a:rPr>
              <a:t>sperimentazione prevede anche momenti di sensibilizzazione e informazione degli studenti e delle studentesse, delle loro famiglie e del personale scolastico.</a:t>
            </a:r>
            <a:endParaRPr lang="it-IT" sz="1800" dirty="0"/>
          </a:p>
        </p:txBody>
      </p:sp>
      <p:pic>
        <p:nvPicPr>
          <p:cNvPr id="2050" name="Picture 2" descr="Impronta alimentare, l'impatto degli alimenti sull'ambiente - NonSoloAnimal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8027" y="3589725"/>
            <a:ext cx="3976606" cy="262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67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significa «menù green»?</a:t>
            </a:r>
            <a:endParaRPr lang="it-IT" dirty="0"/>
          </a:p>
        </p:txBody>
      </p:sp>
      <p:sp>
        <p:nvSpPr>
          <p:cNvPr id="3" name="Segnaposto contenuto 2"/>
          <p:cNvSpPr>
            <a:spLocks noGrp="1"/>
          </p:cNvSpPr>
          <p:nvPr>
            <p:ph sz="half" idx="1"/>
          </p:nvPr>
        </p:nvSpPr>
        <p:spPr>
          <a:xfrm>
            <a:off x="1250303" y="2052735"/>
            <a:ext cx="5652774" cy="4021493"/>
          </a:xfrm>
        </p:spPr>
        <p:txBody>
          <a:bodyPr>
            <a:normAutofit/>
          </a:bodyPr>
          <a:lstStyle/>
          <a:p>
            <a:r>
              <a:rPr lang="it-IT" sz="2000" dirty="0"/>
              <a:t>a base di </a:t>
            </a:r>
            <a:r>
              <a:rPr lang="it-IT" sz="2000" dirty="0">
                <a:solidFill>
                  <a:srgbClr val="00B050"/>
                </a:solidFill>
              </a:rPr>
              <a:t>verdure</a:t>
            </a:r>
            <a:r>
              <a:rPr lang="it-IT" sz="2000" dirty="0"/>
              <a:t>, </a:t>
            </a:r>
            <a:r>
              <a:rPr lang="it-IT" sz="2000" dirty="0">
                <a:solidFill>
                  <a:srgbClr val="00B050"/>
                </a:solidFill>
              </a:rPr>
              <a:t>cereali</a:t>
            </a:r>
            <a:r>
              <a:rPr lang="it-IT" sz="2000" dirty="0"/>
              <a:t> e </a:t>
            </a:r>
            <a:r>
              <a:rPr lang="it-IT" sz="2000" dirty="0" smtClean="0">
                <a:solidFill>
                  <a:srgbClr val="00B050"/>
                </a:solidFill>
              </a:rPr>
              <a:t>legumi</a:t>
            </a:r>
            <a:r>
              <a:rPr lang="it-IT" sz="2000" dirty="0" smtClean="0"/>
              <a:t>;</a:t>
            </a:r>
          </a:p>
          <a:p>
            <a:r>
              <a:rPr lang="it-IT" sz="2000" dirty="0"/>
              <a:t>a basso impatto </a:t>
            </a:r>
            <a:r>
              <a:rPr lang="it-IT" sz="2000" dirty="0" smtClean="0"/>
              <a:t>ambientale;</a:t>
            </a:r>
          </a:p>
          <a:p>
            <a:r>
              <a:rPr lang="it-IT" sz="2000" dirty="0"/>
              <a:t>riduzione delle emissioni di gas </a:t>
            </a:r>
            <a:r>
              <a:rPr lang="it-IT" sz="2000" dirty="0" smtClean="0"/>
              <a:t>serra;</a:t>
            </a:r>
          </a:p>
          <a:p>
            <a:r>
              <a:rPr lang="it-IT" sz="2000" dirty="0"/>
              <a:t>risparmio </a:t>
            </a:r>
            <a:r>
              <a:rPr lang="it-IT" sz="2000" dirty="0" smtClean="0"/>
              <a:t>idrico;</a:t>
            </a:r>
          </a:p>
          <a:p>
            <a:r>
              <a:rPr lang="it-IT" sz="2000" dirty="0" smtClean="0"/>
              <a:t>limitazione </a:t>
            </a:r>
            <a:r>
              <a:rPr lang="it-IT" sz="2000" dirty="0"/>
              <a:t>della </a:t>
            </a:r>
            <a:r>
              <a:rPr lang="it-IT" sz="2000" dirty="0" smtClean="0"/>
              <a:t>deforestazione.</a:t>
            </a:r>
            <a:endParaRPr lang="it-IT" sz="2000" dirty="0"/>
          </a:p>
        </p:txBody>
      </p:sp>
      <p:pic>
        <p:nvPicPr>
          <p:cNvPr id="3076" name="Picture 4" descr="Cereali integrali: scoperti nuovi benefici anticancro, diabete e infarto -  BimbiSanieBelli.i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72330" y="2052736"/>
            <a:ext cx="4832283" cy="286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85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09"/>
            <a:ext cx="8911687" cy="2343025"/>
          </a:xfrm>
        </p:spPr>
        <p:txBody>
          <a:bodyPr>
            <a:normAutofit/>
          </a:bodyPr>
          <a:lstStyle/>
          <a:p>
            <a:r>
              <a:rPr lang="it-IT" sz="1800" dirty="0">
                <a:solidFill>
                  <a:srgbClr val="19191A"/>
                </a:solidFill>
                <a:latin typeface="Lora"/>
              </a:rPr>
              <a:t>L’iniziativa ha l’obiettivo di promuovere la consapevolezza dei benefici di una </a:t>
            </a:r>
            <a:r>
              <a:rPr lang="it-IT" sz="1800" dirty="0">
                <a:solidFill>
                  <a:srgbClr val="00B050"/>
                </a:solidFill>
                <a:latin typeface="Lora"/>
              </a:rPr>
              <a:t>dieta equilibrata e diversificata</a:t>
            </a:r>
            <a:r>
              <a:rPr lang="it-IT" sz="1800" dirty="0">
                <a:solidFill>
                  <a:srgbClr val="19191A"/>
                </a:solidFill>
                <a:latin typeface="Lora"/>
              </a:rPr>
              <a:t>, rafforzando l’educazione alimentare dei bambini in linea con i principi della </a:t>
            </a:r>
            <a:r>
              <a:rPr lang="it-IT" sz="1800" dirty="0">
                <a:solidFill>
                  <a:srgbClr val="00B050"/>
                </a:solidFill>
                <a:latin typeface="Lora"/>
              </a:rPr>
              <a:t>Dieta Mediterranea </a:t>
            </a:r>
            <a:r>
              <a:rPr lang="it-IT" sz="1800" dirty="0">
                <a:solidFill>
                  <a:srgbClr val="19191A"/>
                </a:solidFill>
                <a:latin typeface="Lora"/>
              </a:rPr>
              <a:t>e con l’impegno dell’Amministrazione Capitolina nella promozione di abitudini alimentari salutari</a:t>
            </a:r>
            <a:r>
              <a:rPr lang="it-IT" sz="1800" dirty="0" smtClean="0">
                <a:solidFill>
                  <a:srgbClr val="19191A"/>
                </a:solidFill>
                <a:latin typeface="Lora"/>
              </a:rPr>
              <a:t>.</a:t>
            </a:r>
            <a:br>
              <a:rPr lang="it-IT" sz="1800" dirty="0" smtClean="0">
                <a:solidFill>
                  <a:srgbClr val="19191A"/>
                </a:solidFill>
                <a:latin typeface="Lora"/>
              </a:rPr>
            </a:br>
            <a:r>
              <a:rPr lang="it-IT" sz="1800" dirty="0">
                <a:solidFill>
                  <a:srgbClr val="19191A"/>
                </a:solidFill>
                <a:latin typeface="Lora"/>
              </a:rPr>
              <a:t/>
            </a:r>
            <a:br>
              <a:rPr lang="it-IT" sz="1800" dirty="0">
                <a:solidFill>
                  <a:srgbClr val="19191A"/>
                </a:solidFill>
                <a:latin typeface="Lora"/>
              </a:rPr>
            </a:br>
            <a:r>
              <a:rPr lang="it-IT" sz="1800" dirty="0" smtClean="0">
                <a:solidFill>
                  <a:srgbClr val="19191A"/>
                </a:solidFill>
                <a:latin typeface="Lora"/>
              </a:rPr>
              <a:t>Questa </a:t>
            </a:r>
            <a:r>
              <a:rPr lang="it-IT" sz="1800" dirty="0">
                <a:solidFill>
                  <a:srgbClr val="19191A"/>
                </a:solidFill>
                <a:latin typeface="Lora"/>
              </a:rPr>
              <a:t>scelta risponde inoltre all’evidenza che le diete a base di verdure, cereali e legumi presentano un </a:t>
            </a:r>
            <a:r>
              <a:rPr lang="it-IT" sz="1800" dirty="0">
                <a:solidFill>
                  <a:srgbClr val="00B050"/>
                </a:solidFill>
                <a:latin typeface="Lora"/>
              </a:rPr>
              <a:t>minore impatto ambientale </a:t>
            </a:r>
            <a:r>
              <a:rPr lang="it-IT" sz="1800" dirty="0">
                <a:solidFill>
                  <a:srgbClr val="19191A"/>
                </a:solidFill>
                <a:latin typeface="Lora"/>
              </a:rPr>
              <a:t>rispetto a quelle ricche di proteine </a:t>
            </a:r>
            <a:r>
              <a:rPr lang="it-IT" sz="1800" dirty="0" smtClean="0">
                <a:solidFill>
                  <a:srgbClr val="19191A"/>
                </a:solidFill>
                <a:latin typeface="Lora"/>
              </a:rPr>
              <a:t>animali.</a:t>
            </a:r>
            <a:endParaRPr lang="it-IT" sz="1800" dirty="0"/>
          </a:p>
        </p:txBody>
      </p:sp>
      <p:pic>
        <p:nvPicPr>
          <p:cNvPr id="4098" name="Picture 2" descr="Parma Ritrovata | NOI, IL CIBO, IL NOSTRO PIANETA: ALIMENTIAMO UN FUTURO  SOSTENIBI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4882" y="3269815"/>
            <a:ext cx="5085151" cy="286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069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Che cos’è e come si calcola l’impatto ambientale del cibo?</a:t>
            </a:r>
            <a:endParaRPr lang="it-IT" sz="3200" dirty="0"/>
          </a:p>
        </p:txBody>
      </p:sp>
      <p:pic>
        <p:nvPicPr>
          <p:cNvPr id="5122" name="Picture 2" descr="Che cos'è e come si calcola l'impatto ambientale del cibo? | Fondazione  Umberto Verones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7433" y="2086947"/>
            <a:ext cx="5658029"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606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22106" y="354562"/>
            <a:ext cx="9582505" cy="1959429"/>
          </a:xfrm>
        </p:spPr>
        <p:txBody>
          <a:bodyPr>
            <a:noAutofit/>
          </a:bodyPr>
          <a:lstStyle/>
          <a:p>
            <a:r>
              <a:rPr lang="it-IT" sz="1800" dirty="0">
                <a:solidFill>
                  <a:schemeClr val="tx1"/>
                </a:solidFill>
                <a:latin typeface="Montserrat"/>
              </a:rPr>
              <a:t>Le </a:t>
            </a:r>
            <a:r>
              <a:rPr lang="it-IT" sz="1800" dirty="0">
                <a:solidFill>
                  <a:srgbClr val="00B050"/>
                </a:solidFill>
                <a:latin typeface="Montserrat"/>
              </a:rPr>
              <a:t>scelte alimentari </a:t>
            </a:r>
            <a:r>
              <a:rPr lang="it-IT" sz="1800" dirty="0">
                <a:solidFill>
                  <a:schemeClr val="tx1"/>
                </a:solidFill>
                <a:latin typeface="Montserrat"/>
              </a:rPr>
              <a:t>che facciamo ogni giorno hanno un </a:t>
            </a:r>
            <a:r>
              <a:rPr lang="it-IT" sz="1800" b="1" dirty="0">
                <a:solidFill>
                  <a:srgbClr val="00B050"/>
                </a:solidFill>
                <a:latin typeface="Montserrat"/>
              </a:rPr>
              <a:t>impatto </a:t>
            </a:r>
            <a:r>
              <a:rPr lang="it-IT" sz="1800" b="1" dirty="0" smtClean="0">
                <a:solidFill>
                  <a:srgbClr val="00B050"/>
                </a:solidFill>
                <a:latin typeface="Montserrat"/>
              </a:rPr>
              <a:t>sull’ambiente</a:t>
            </a:r>
            <a:r>
              <a:rPr lang="it-IT" sz="1800" b="1" dirty="0" smtClean="0">
                <a:solidFill>
                  <a:schemeClr val="tx1"/>
                </a:solidFill>
                <a:latin typeface="Montserrat"/>
              </a:rPr>
              <a:t>, </a:t>
            </a:r>
            <a:r>
              <a:rPr lang="it-IT" sz="1800" dirty="0">
                <a:solidFill>
                  <a:schemeClr val="tx1"/>
                </a:solidFill>
                <a:latin typeface="Montserrat"/>
              </a:rPr>
              <a:t>dalla carne al pesce, dai latticini ai legumi, fino ad arrivare ai cereali più consumati. Ma che cos’è l’impronta ambientale </a:t>
            </a:r>
            <a:r>
              <a:rPr lang="it-IT" sz="1800" dirty="0" smtClean="0">
                <a:solidFill>
                  <a:schemeClr val="tx1"/>
                </a:solidFill>
                <a:latin typeface="Montserrat"/>
              </a:rPr>
              <a:t>degli alimenti?</a:t>
            </a:r>
            <a:br>
              <a:rPr lang="it-IT" sz="1800" dirty="0" smtClean="0">
                <a:solidFill>
                  <a:schemeClr val="tx1"/>
                </a:solidFill>
                <a:latin typeface="Montserrat"/>
              </a:rPr>
            </a:br>
            <a:r>
              <a:rPr lang="it-IT" sz="1800" dirty="0">
                <a:solidFill>
                  <a:schemeClr val="tx1"/>
                </a:solidFill>
                <a:latin typeface="Montserrat"/>
              </a:rPr>
              <a:t>Per </a:t>
            </a:r>
            <a:r>
              <a:rPr lang="it-IT" sz="1800" dirty="0" smtClean="0">
                <a:solidFill>
                  <a:schemeClr val="tx1"/>
                </a:solidFill>
                <a:latin typeface="Montserrat"/>
              </a:rPr>
              <a:t>conoscere l’impatto ambientale di un alimento bisogna </a:t>
            </a:r>
            <a:r>
              <a:rPr lang="it-IT" sz="1800" dirty="0">
                <a:solidFill>
                  <a:schemeClr val="tx1"/>
                </a:solidFill>
                <a:latin typeface="Montserrat"/>
              </a:rPr>
              <a:t>considerare numerose variabili:</a:t>
            </a:r>
            <a:r>
              <a:rPr lang="it-IT" sz="1800" b="1" dirty="0" smtClean="0">
                <a:solidFill>
                  <a:schemeClr val="tx1"/>
                </a:solidFill>
                <a:latin typeface="Montserrat"/>
              </a:rPr>
              <a:t/>
            </a:r>
            <a:br>
              <a:rPr lang="it-IT" sz="1800" b="1" dirty="0" smtClean="0">
                <a:solidFill>
                  <a:schemeClr val="tx1"/>
                </a:solidFill>
                <a:latin typeface="Montserrat"/>
              </a:rPr>
            </a:br>
            <a:endParaRPr lang="it-IT" sz="1800" dirty="0">
              <a:solidFill>
                <a:schemeClr val="tx1"/>
              </a:solidFill>
            </a:endParaRPr>
          </a:p>
        </p:txBody>
      </p:sp>
      <p:sp>
        <p:nvSpPr>
          <p:cNvPr id="3" name="Segnaposto testo 2"/>
          <p:cNvSpPr>
            <a:spLocks noGrp="1"/>
          </p:cNvSpPr>
          <p:nvPr>
            <p:ph type="body" idx="1"/>
          </p:nvPr>
        </p:nvSpPr>
        <p:spPr>
          <a:xfrm>
            <a:off x="1642188" y="2463282"/>
            <a:ext cx="9862423" cy="3601616"/>
          </a:xfrm>
        </p:spPr>
        <p:txBody>
          <a:bodyPr/>
          <a:lstStyle/>
          <a:p>
            <a:pPr marL="342900" indent="-342900">
              <a:buFont typeface="Wingdings" panose="05000000000000000000" pitchFamily="2" charset="2"/>
              <a:buChar char="ü"/>
            </a:pPr>
            <a:r>
              <a:rPr lang="it-IT" dirty="0">
                <a:solidFill>
                  <a:schemeClr val="tx1"/>
                </a:solidFill>
                <a:latin typeface="Montserrat"/>
              </a:rPr>
              <a:t>Le emissioni di </a:t>
            </a:r>
            <a:r>
              <a:rPr lang="it-IT" b="1" dirty="0">
                <a:solidFill>
                  <a:srgbClr val="00B050"/>
                </a:solidFill>
                <a:latin typeface="Montserrat"/>
              </a:rPr>
              <a:t>gas serra</a:t>
            </a:r>
            <a:r>
              <a:rPr lang="it-IT" dirty="0">
                <a:solidFill>
                  <a:schemeClr val="tx1"/>
                </a:solidFill>
                <a:latin typeface="Montserrat"/>
              </a:rPr>
              <a:t>, che costituiscono </a:t>
            </a:r>
            <a:r>
              <a:rPr lang="it-IT" dirty="0">
                <a:solidFill>
                  <a:srgbClr val="00B050"/>
                </a:solidFill>
                <a:latin typeface="Montserrat"/>
              </a:rPr>
              <a:t>l’</a:t>
            </a:r>
            <a:r>
              <a:rPr lang="it-IT" b="1" dirty="0">
                <a:solidFill>
                  <a:srgbClr val="00B050"/>
                </a:solidFill>
                <a:latin typeface="Montserrat"/>
              </a:rPr>
              <a:t>impronta di </a:t>
            </a:r>
            <a:r>
              <a:rPr lang="it-IT" b="1" dirty="0" smtClean="0">
                <a:solidFill>
                  <a:srgbClr val="00B050"/>
                </a:solidFill>
                <a:latin typeface="Montserrat"/>
              </a:rPr>
              <a:t>carbonio</a:t>
            </a:r>
            <a:r>
              <a:rPr lang="it-IT" dirty="0" smtClean="0">
                <a:solidFill>
                  <a:srgbClr val="00B050"/>
                </a:solidFill>
                <a:latin typeface="Montserrat"/>
              </a:rPr>
              <a:t> </a:t>
            </a:r>
            <a:r>
              <a:rPr lang="it-IT" dirty="0" smtClean="0">
                <a:solidFill>
                  <a:schemeClr val="tx1"/>
                </a:solidFill>
                <a:latin typeface="Montserrat"/>
              </a:rPr>
              <a:t>dell’alimento</a:t>
            </a:r>
            <a:r>
              <a:rPr lang="it-IT" dirty="0">
                <a:solidFill>
                  <a:schemeClr val="tx1"/>
                </a:solidFill>
                <a:latin typeface="Montserrat"/>
              </a:rPr>
              <a:t>, e che variano a seconda della fase di produzione </a:t>
            </a:r>
            <a:r>
              <a:rPr lang="it-IT" dirty="0" smtClean="0">
                <a:solidFill>
                  <a:schemeClr val="tx1"/>
                </a:solidFill>
                <a:latin typeface="Montserrat"/>
              </a:rPr>
              <a:t>considerata;</a:t>
            </a:r>
          </a:p>
          <a:p>
            <a:pPr marL="342900" indent="-342900">
              <a:buFont typeface="Wingdings" panose="05000000000000000000" pitchFamily="2" charset="2"/>
              <a:buChar char="ü"/>
            </a:pPr>
            <a:r>
              <a:rPr lang="it-IT" dirty="0" smtClean="0">
                <a:solidFill>
                  <a:schemeClr val="tx1"/>
                </a:solidFill>
                <a:latin typeface="Montserrat"/>
              </a:rPr>
              <a:t>l’uso </a:t>
            </a:r>
            <a:r>
              <a:rPr lang="it-IT" dirty="0">
                <a:solidFill>
                  <a:schemeClr val="tx1"/>
                </a:solidFill>
                <a:latin typeface="Montserrat"/>
              </a:rPr>
              <a:t>del </a:t>
            </a:r>
            <a:r>
              <a:rPr lang="it-IT" b="1" dirty="0">
                <a:solidFill>
                  <a:srgbClr val="00B050"/>
                </a:solidFill>
                <a:latin typeface="Montserrat"/>
              </a:rPr>
              <a:t>suolo</a:t>
            </a:r>
            <a:r>
              <a:rPr lang="it-IT" dirty="0">
                <a:solidFill>
                  <a:srgbClr val="00B050"/>
                </a:solidFill>
                <a:latin typeface="Montserrat"/>
              </a:rPr>
              <a:t>,</a:t>
            </a:r>
            <a:r>
              <a:rPr lang="it-IT" dirty="0">
                <a:solidFill>
                  <a:schemeClr val="tx1"/>
                </a:solidFill>
                <a:latin typeface="Montserrat"/>
              </a:rPr>
              <a:t> cioè quanto suolo, inteso come quanta terra o quanto mare, deve essere occupato. L’esempio più semplice che si può fare riguarda la deforestazione, </a:t>
            </a:r>
            <a:r>
              <a:rPr lang="it-IT" dirty="0" smtClean="0">
                <a:solidFill>
                  <a:schemeClr val="tx1"/>
                </a:solidFill>
                <a:latin typeface="Montserrat"/>
              </a:rPr>
              <a:t>cioè </a:t>
            </a:r>
            <a:r>
              <a:rPr lang="it-IT" dirty="0">
                <a:solidFill>
                  <a:schemeClr val="tx1"/>
                </a:solidFill>
                <a:latin typeface="Montserrat"/>
              </a:rPr>
              <a:t>sostituire aree forestali con pascoli o </a:t>
            </a:r>
            <a:r>
              <a:rPr lang="it-IT" dirty="0" smtClean="0">
                <a:solidFill>
                  <a:schemeClr val="tx1"/>
                </a:solidFill>
                <a:latin typeface="Montserrat"/>
              </a:rPr>
              <a:t>coltivazioni;</a:t>
            </a:r>
          </a:p>
          <a:p>
            <a:pPr marL="342900" indent="-342900">
              <a:buFont typeface="Wingdings" panose="05000000000000000000" pitchFamily="2" charset="2"/>
              <a:buChar char="ü"/>
            </a:pPr>
            <a:r>
              <a:rPr lang="it-IT" dirty="0" smtClean="0">
                <a:solidFill>
                  <a:schemeClr val="tx1"/>
                </a:solidFill>
                <a:latin typeface="Montserrat"/>
              </a:rPr>
              <a:t>quanta</a:t>
            </a:r>
            <a:r>
              <a:rPr lang="it-IT" dirty="0">
                <a:solidFill>
                  <a:schemeClr val="tx1"/>
                </a:solidFill>
                <a:latin typeface="Montserrat"/>
              </a:rPr>
              <a:t> </a:t>
            </a:r>
            <a:r>
              <a:rPr lang="it-IT" b="1" dirty="0">
                <a:solidFill>
                  <a:srgbClr val="00B050"/>
                </a:solidFill>
                <a:latin typeface="Montserrat"/>
              </a:rPr>
              <a:t>acqua</a:t>
            </a:r>
            <a:r>
              <a:rPr lang="it-IT" dirty="0">
                <a:solidFill>
                  <a:schemeClr val="tx1"/>
                </a:solidFill>
                <a:latin typeface="Montserrat"/>
              </a:rPr>
              <a:t> è richiesta per la sua produzione, definita come</a:t>
            </a:r>
            <a:r>
              <a:rPr lang="it-IT" b="1" dirty="0">
                <a:solidFill>
                  <a:schemeClr val="tx1"/>
                </a:solidFill>
                <a:latin typeface="Montserrat"/>
              </a:rPr>
              <a:t> </a:t>
            </a:r>
            <a:r>
              <a:rPr lang="it-IT" b="1" dirty="0">
                <a:solidFill>
                  <a:srgbClr val="00B050"/>
                </a:solidFill>
                <a:latin typeface="Montserrat"/>
              </a:rPr>
              <a:t>impronta idrica</a:t>
            </a:r>
            <a:r>
              <a:rPr lang="it-IT" dirty="0" smtClean="0">
                <a:solidFill>
                  <a:schemeClr val="tx1"/>
                </a:solidFill>
                <a:latin typeface="Montserrat"/>
              </a:rPr>
              <a:t>;</a:t>
            </a:r>
          </a:p>
          <a:p>
            <a:pPr marL="342900" indent="-342900">
              <a:buFont typeface="Wingdings" panose="05000000000000000000" pitchFamily="2" charset="2"/>
              <a:buChar char="ü"/>
            </a:pPr>
            <a:r>
              <a:rPr lang="it-IT" dirty="0" smtClean="0">
                <a:solidFill>
                  <a:srgbClr val="00B050"/>
                </a:solidFill>
                <a:latin typeface="Montserrat"/>
              </a:rPr>
              <a:t>l’</a:t>
            </a:r>
            <a:r>
              <a:rPr lang="it-IT" b="1" dirty="0" smtClean="0">
                <a:solidFill>
                  <a:srgbClr val="00B050"/>
                </a:solidFill>
                <a:latin typeface="Montserrat"/>
              </a:rPr>
              <a:t>acidificazione </a:t>
            </a:r>
            <a:r>
              <a:rPr lang="it-IT" b="1" dirty="0">
                <a:solidFill>
                  <a:srgbClr val="00B050"/>
                </a:solidFill>
                <a:latin typeface="Montserrat"/>
              </a:rPr>
              <a:t>di mari e </a:t>
            </a:r>
            <a:r>
              <a:rPr lang="it-IT" b="1" dirty="0" smtClean="0">
                <a:solidFill>
                  <a:srgbClr val="00B050"/>
                </a:solidFill>
                <a:latin typeface="Montserrat"/>
              </a:rPr>
              <a:t>oceani</a:t>
            </a:r>
            <a:r>
              <a:rPr lang="it-IT" b="1" dirty="0" smtClean="0">
                <a:solidFill>
                  <a:schemeClr val="tx1"/>
                </a:solidFill>
                <a:latin typeface="Montserrat"/>
              </a:rPr>
              <a:t>, </a:t>
            </a:r>
            <a:r>
              <a:rPr lang="it-IT" dirty="0" smtClean="0">
                <a:solidFill>
                  <a:schemeClr val="tx1"/>
                </a:solidFill>
                <a:latin typeface="Montserrat"/>
              </a:rPr>
              <a:t>causata dall'anidride </a:t>
            </a:r>
            <a:r>
              <a:rPr lang="it-IT" dirty="0">
                <a:solidFill>
                  <a:schemeClr val="tx1"/>
                </a:solidFill>
                <a:latin typeface="Montserrat"/>
              </a:rPr>
              <a:t>carbonica (</a:t>
            </a:r>
            <a:r>
              <a:rPr lang="it-IT" b="1" dirty="0">
                <a:solidFill>
                  <a:srgbClr val="00B050"/>
                </a:solidFill>
                <a:latin typeface="Montserrat"/>
              </a:rPr>
              <a:t>CO2</a:t>
            </a:r>
            <a:r>
              <a:rPr lang="it-IT" dirty="0">
                <a:solidFill>
                  <a:schemeClr val="tx1"/>
                </a:solidFill>
                <a:latin typeface="Montserrat"/>
              </a:rPr>
              <a:t>) emessa dalle attività dell’uomo</a:t>
            </a:r>
            <a:r>
              <a:rPr lang="it-IT" dirty="0" smtClean="0">
                <a:solidFill>
                  <a:schemeClr val="tx1"/>
                </a:solidFill>
                <a:latin typeface="Montserrat"/>
              </a:rPr>
              <a:t>, con conseguente compromissione della </a:t>
            </a:r>
            <a:r>
              <a:rPr lang="it-IT" dirty="0">
                <a:solidFill>
                  <a:schemeClr val="tx1"/>
                </a:solidFill>
                <a:latin typeface="Montserrat"/>
              </a:rPr>
              <a:t>salute dell’ecosistema marino e </a:t>
            </a:r>
            <a:r>
              <a:rPr lang="it-IT" dirty="0" smtClean="0">
                <a:solidFill>
                  <a:schemeClr val="tx1"/>
                </a:solidFill>
                <a:latin typeface="Montserrat"/>
              </a:rPr>
              <a:t>oceanico.</a:t>
            </a:r>
            <a:endParaRPr lang="it-IT" dirty="0">
              <a:solidFill>
                <a:schemeClr val="tx1"/>
              </a:solidFill>
            </a:endParaRPr>
          </a:p>
        </p:txBody>
      </p:sp>
    </p:spTree>
    <p:extLst>
      <p:ext uri="{BB962C8B-B14F-4D97-AF65-F5344CB8AC3E}">
        <p14:creationId xmlns:p14="http://schemas.microsoft.com/office/powerpoint/2010/main" val="651832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541177"/>
            <a:ext cx="6009899" cy="877076"/>
          </a:xfrm>
        </p:spPr>
        <p:txBody>
          <a:bodyPr>
            <a:normAutofit/>
          </a:bodyPr>
          <a:lstStyle/>
          <a:p>
            <a:r>
              <a:rPr lang="it-IT" sz="2000" dirty="0" smtClean="0"/>
              <a:t>      Impatto ambientale degli alimenti</a:t>
            </a:r>
            <a:endParaRPr lang="it-IT" sz="2000" dirty="0"/>
          </a:p>
        </p:txBody>
      </p:sp>
      <p:pic>
        <p:nvPicPr>
          <p:cNvPr id="4" name="Picture 2" descr="Barilla, presentata la nuova doppia piramide della salute e del cli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2496" y="1127059"/>
            <a:ext cx="9053691" cy="509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12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81945" y="1065280"/>
            <a:ext cx="2873826" cy="2816255"/>
          </a:xfrm>
        </p:spPr>
        <p:txBody>
          <a:bodyPr>
            <a:normAutofit fontScale="90000"/>
          </a:bodyPr>
          <a:lstStyle/>
          <a:p>
            <a:r>
              <a:rPr lang="it-IT" dirty="0"/>
              <a:t>Ciò che è noto è che il </a:t>
            </a:r>
            <a:r>
              <a:rPr lang="it-IT" b="1" dirty="0"/>
              <a:t>consumo di carne</a:t>
            </a:r>
            <a:r>
              <a:rPr lang="it-IT" dirty="0"/>
              <a:t> ha sicuramente l’impatto maggiore, sia per quanto riguarda le emissioni di gas climalteranti sia per l’uso del suolo, in particolare la </a:t>
            </a:r>
            <a:r>
              <a:rPr lang="it-IT" b="1" dirty="0"/>
              <a:t>carne di manzo</a:t>
            </a:r>
            <a:r>
              <a:rPr lang="it-IT" dirty="0"/>
              <a:t>. </a:t>
            </a:r>
          </a:p>
        </p:txBody>
      </p:sp>
      <p:sp>
        <p:nvSpPr>
          <p:cNvPr id="4" name="Segnaposto testo 3"/>
          <p:cNvSpPr>
            <a:spLocks noGrp="1"/>
          </p:cNvSpPr>
          <p:nvPr>
            <p:ph type="body" sz="half" idx="2"/>
          </p:nvPr>
        </p:nvSpPr>
        <p:spPr>
          <a:xfrm>
            <a:off x="2481944" y="3965510"/>
            <a:ext cx="2873827" cy="2071396"/>
          </a:xfrm>
        </p:spPr>
        <p:txBody>
          <a:bodyPr>
            <a:normAutofit/>
          </a:bodyPr>
          <a:lstStyle/>
          <a:p>
            <a:r>
              <a:rPr lang="it-IT" sz="1800" dirty="0">
                <a:solidFill>
                  <a:schemeClr val="tx1"/>
                </a:solidFill>
                <a:latin typeface="Arial" panose="020B0604020202020204" pitchFamily="34" charset="0"/>
              </a:rPr>
              <a:t>U</a:t>
            </a:r>
            <a:r>
              <a:rPr lang="it-IT" sz="1800" dirty="0" smtClean="0">
                <a:solidFill>
                  <a:schemeClr val="tx1"/>
                </a:solidFill>
                <a:latin typeface="Arial" panose="020B0604020202020204" pitchFamily="34" charset="0"/>
              </a:rPr>
              <a:t>na</a:t>
            </a:r>
            <a:r>
              <a:rPr lang="it-IT" sz="1800" dirty="0">
                <a:solidFill>
                  <a:schemeClr val="tx1"/>
                </a:solidFill>
                <a:latin typeface="Arial" panose="020B0604020202020204" pitchFamily="34" charset="0"/>
              </a:rPr>
              <a:t> </a:t>
            </a:r>
            <a:r>
              <a:rPr lang="it-IT" sz="1800" b="1" dirty="0">
                <a:solidFill>
                  <a:schemeClr val="tx1"/>
                </a:solidFill>
                <a:latin typeface="Arial" panose="020B0604020202020204" pitchFamily="34" charset="0"/>
              </a:rPr>
              <a:t>riduzione</a:t>
            </a:r>
            <a:r>
              <a:rPr lang="it-IT" sz="1800" dirty="0">
                <a:solidFill>
                  <a:schemeClr val="tx1"/>
                </a:solidFill>
                <a:latin typeface="Arial" panose="020B0604020202020204" pitchFamily="34" charset="0"/>
              </a:rPr>
              <a:t> relativamente piccola del </a:t>
            </a:r>
            <a:r>
              <a:rPr lang="it-IT" sz="1800" b="1" dirty="0">
                <a:solidFill>
                  <a:schemeClr val="tx1"/>
                </a:solidFill>
                <a:latin typeface="Arial" panose="020B0604020202020204" pitchFamily="34" charset="0"/>
              </a:rPr>
              <a:t>consumo di carne</a:t>
            </a:r>
            <a:r>
              <a:rPr lang="it-IT" sz="1800" dirty="0">
                <a:solidFill>
                  <a:schemeClr val="tx1"/>
                </a:solidFill>
                <a:latin typeface="Arial" panose="020B0604020202020204" pitchFamily="34" charset="0"/>
              </a:rPr>
              <a:t> bovina </a:t>
            </a:r>
            <a:r>
              <a:rPr lang="it-IT" sz="1800" dirty="0" smtClean="0">
                <a:solidFill>
                  <a:schemeClr val="tx1"/>
                </a:solidFill>
                <a:latin typeface="Arial" panose="020B0604020202020204" pitchFamily="34" charset="0"/>
              </a:rPr>
              <a:t>può comportare </a:t>
            </a:r>
            <a:r>
              <a:rPr lang="it-IT" sz="1800" dirty="0">
                <a:solidFill>
                  <a:schemeClr val="tx1"/>
                </a:solidFill>
                <a:latin typeface="Arial" panose="020B0604020202020204" pitchFamily="34" charset="0"/>
              </a:rPr>
              <a:t>grandi benefici </a:t>
            </a:r>
            <a:r>
              <a:rPr lang="it-IT" sz="1800" b="1" dirty="0" smtClean="0">
                <a:solidFill>
                  <a:schemeClr val="tx1"/>
                </a:solidFill>
                <a:latin typeface="Arial" panose="020B0604020202020204" pitchFamily="34" charset="0"/>
              </a:rPr>
              <a:t>ambientali</a:t>
            </a:r>
            <a:r>
              <a:rPr lang="it-IT" sz="1800" b="1" dirty="0" smtClean="0">
                <a:solidFill>
                  <a:srgbClr val="767676"/>
                </a:solidFill>
                <a:latin typeface="Arial" panose="020B0604020202020204" pitchFamily="34" charset="0"/>
              </a:rPr>
              <a:t>.</a:t>
            </a:r>
            <a:endParaRPr lang="it-IT" sz="1800" dirty="0"/>
          </a:p>
        </p:txBody>
      </p:sp>
      <p:pic>
        <p:nvPicPr>
          <p:cNvPr id="8196" name="Picture 4" descr="Ridurre le emissioni degli allevamenti - OggiScienz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7373" y="1194318"/>
            <a:ext cx="6506758" cy="368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850182"/>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198</TotalTime>
  <Words>326</Words>
  <Application>Microsoft Office PowerPoint</Application>
  <PresentationFormat>Widescreen</PresentationFormat>
  <Paragraphs>39</Paragraphs>
  <Slides>17</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17</vt:i4>
      </vt:variant>
    </vt:vector>
  </HeadingPairs>
  <TitlesOfParts>
    <vt:vector size="26" baseType="lpstr">
      <vt:lpstr>Apercu Pro</vt:lpstr>
      <vt:lpstr>Arial</vt:lpstr>
      <vt:lpstr>Century Gothic</vt:lpstr>
      <vt:lpstr>Lora</vt:lpstr>
      <vt:lpstr>Montserrat</vt:lpstr>
      <vt:lpstr>Montserrat-Regular-v5</vt:lpstr>
      <vt:lpstr>Wingdings</vt:lpstr>
      <vt:lpstr>Wingdings 3</vt:lpstr>
      <vt:lpstr>Filo</vt:lpstr>
      <vt:lpstr>Introduzione del «menù green» nel servizio di ristorazione scolastica di Roma Capitale </vt:lpstr>
      <vt:lpstr>È stata approvata dalla Giunta capitolina la Memoria per introdurre un menù green per i bambini e le bambine delle scuole, vale a dire un pasto, per una volta al mese, completamente vegetale, bilanciato dal punto di vista nutrizionale e coerente con le Linee Guida per la Ristorazione Scolastica del Ministero della Salute, delle raccomandazioni dell'OMS e della Fao e i Criteri Ambientali Minimi (CAM).  Si tratta di un’iniziativa che diviene parte del lavoro dell'intera Amministrazione per promuovere l'educazione ad una alimentazione sana, sostenibile e rispettosa dell’ambiente.</vt:lpstr>
      <vt:lpstr>Già dal 2022, Roma Capitale ha preso parte alla Green Food Week, offrendo un menù senza carne nei servizi della refezione scolastica.   L’introduzione di un giorno per il menù green rafforza perciò l'impegno per la costruzione di un percorso di cultura alimentare più sostenibile che coinvolga i bambini e bambine delle scuole.   La sperimentazione prevede anche momenti di sensibilizzazione e informazione degli studenti e delle studentesse, delle loro famiglie e del personale scolastico.</vt:lpstr>
      <vt:lpstr>Cosa significa «menù green»?</vt:lpstr>
      <vt:lpstr>L’iniziativa ha l’obiettivo di promuovere la consapevolezza dei benefici di una dieta equilibrata e diversificata, rafforzando l’educazione alimentare dei bambini in linea con i principi della Dieta Mediterranea e con l’impegno dell’Amministrazione Capitolina nella promozione di abitudini alimentari salutari.  Questa scelta risponde inoltre all’evidenza che le diete a base di verdure, cereali e legumi presentano un minore impatto ambientale rispetto a quelle ricche di proteine animali.</vt:lpstr>
      <vt:lpstr>Che cos’è e come si calcola l’impatto ambientale del cibo?</vt:lpstr>
      <vt:lpstr>Le scelte alimentari che facciamo ogni giorno hanno un impatto sull’ambiente, dalla carne al pesce, dai latticini ai legumi, fino ad arrivare ai cereali più consumati. Ma che cos’è l’impronta ambientale degli alimenti? Per conoscere l’impatto ambientale di un alimento bisogna considerare numerose variabili: </vt:lpstr>
      <vt:lpstr>      Impatto ambientale degli alimenti</vt:lpstr>
      <vt:lpstr>Ciò che è noto è che il consumo di carne ha sicuramente l’impatto maggiore, sia per quanto riguarda le emissioni di gas climalteranti sia per l’uso del suolo, in particolare la carne di manzo. </vt:lpstr>
      <vt:lpstr>Come ridurre il consumo di carne?</vt:lpstr>
      <vt:lpstr>L’importanza delle proteine di origine vegetale</vt:lpstr>
      <vt:lpstr>Gli alimenti vegetali integrali, come legumi e verdure, possono portare grandi benefici alla nostra salute:</vt:lpstr>
      <vt:lpstr>Presentazione standard di PowerPoint</vt:lpstr>
      <vt:lpstr>Una dieta ricca di proteine vegetali ha un impatto ambientale e climatico significativamente inferiore rispetto alle altre. I prodotti vegetali e i loro derivati sono più sostenibili rispetto agli altri:</vt:lpstr>
      <vt:lpstr>I principali alimenti che contengono proteine di origine vegetale</vt:lpstr>
      <vt:lpstr>Le tre regole di un’alimentazione sostenibile:</vt:lpstr>
      <vt:lpstr>Cambiare i modelli alimentari per ridurre il consumo di carne e includere più proteine vegetali può portare grandi benefici sia alla nostra salute che al pianeta.</vt:lpstr>
    </vt:vector>
  </TitlesOfParts>
  <Company>Roma Capitale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GENTILI SERENA</dc:creator>
  <cp:lastModifiedBy>admin</cp:lastModifiedBy>
  <cp:revision>28</cp:revision>
  <dcterms:created xsi:type="dcterms:W3CDTF">2024-12-31T07:40:30Z</dcterms:created>
  <dcterms:modified xsi:type="dcterms:W3CDTF">2025-01-08T10:13:35Z</dcterms:modified>
</cp:coreProperties>
</file>